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6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8298" autoAdjust="0"/>
  </p:normalViewPr>
  <p:slideViewPr>
    <p:cSldViewPr>
      <p:cViewPr varScale="1">
        <p:scale>
          <a:sx n="69" d="100"/>
          <a:sy n="69" d="100"/>
        </p:scale>
        <p:origin x="-1277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1E81D2-26A9-4445-96DC-11BCAA1BF8D2}" type="datetimeFigureOut">
              <a:rPr lang="en-US" smtClean="0"/>
              <a:t>8/21/2012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402069-D06E-4138-B39F-F3F8754CF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6680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Mental</a:t>
            </a:r>
            <a:r>
              <a:rPr lang="en-US" baseline="0" dirty="0" smtClean="0"/>
              <a:t> Math:</a:t>
            </a:r>
          </a:p>
          <a:p>
            <a:pPr marL="228600" indent="-228600">
              <a:buAutoNum type="arabicParenR"/>
            </a:pPr>
            <a:r>
              <a:rPr lang="en-US" baseline="0" dirty="0" smtClean="0"/>
              <a:t>Start with the number of days in a week.  Multiply by the number of eggs in a dozen.  Divide by the number of quarters in a dollar.  Triple your answer.      (63)</a:t>
            </a:r>
          </a:p>
          <a:p>
            <a:pPr marL="228600" indent="-228600">
              <a:buAutoNum type="arabicParenR"/>
            </a:pPr>
            <a:r>
              <a:rPr lang="en-US" baseline="0" dirty="0" smtClean="0"/>
              <a:t>Start with the number of feet in a yard.  Multiply by the number of meters in a kilometer.  Find half of that number.  Divide by half the number of years in a decade.  (300)</a:t>
            </a:r>
          </a:p>
          <a:p>
            <a:pPr marL="228600" indent="-228600">
              <a:buAutoNum type="arabicParenR"/>
            </a:pPr>
            <a:r>
              <a:rPr lang="en-US" baseline="0" dirty="0" smtClean="0"/>
              <a:t>Start with the number of inches in a foot.  Add the largest prime number less than 50.  Subtract thirteen.  Find half.  (23)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402069-D06E-4138-B39F-F3F8754CF91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6209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402069-D06E-4138-B39F-F3F8754CF91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2110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Statement 1: </a:t>
            </a:r>
          </a:p>
          <a:p>
            <a:pPr marL="228600" indent="-228600">
              <a:buAutoNum type="alphaLcParenR"/>
            </a:pPr>
            <a:r>
              <a:rPr lang="en-US" dirty="0" smtClean="0"/>
              <a:t>If a student is a CPA 9</a:t>
            </a:r>
            <a:r>
              <a:rPr lang="en-US" baseline="30000" dirty="0" smtClean="0"/>
              <a:t>th</a:t>
            </a:r>
            <a:r>
              <a:rPr lang="en-US" dirty="0" smtClean="0"/>
              <a:t> Grade student then the</a:t>
            </a:r>
            <a:r>
              <a:rPr lang="en-US" baseline="0" dirty="0" smtClean="0"/>
              <a:t> student wears black socks.</a:t>
            </a:r>
          </a:p>
          <a:p>
            <a:pPr marL="228600" indent="-228600">
              <a:buAutoNum type="alphaLcParenR"/>
            </a:pPr>
            <a:r>
              <a:rPr lang="en-US" baseline="0" dirty="0" smtClean="0"/>
              <a:t>False.  The student could wear another color sock and still be a CPA 9</a:t>
            </a:r>
            <a:r>
              <a:rPr lang="en-US" baseline="30000" dirty="0" smtClean="0"/>
              <a:t>th</a:t>
            </a:r>
            <a:r>
              <a:rPr lang="en-US" baseline="0" dirty="0" smtClean="0"/>
              <a:t> Grade student.</a:t>
            </a:r>
          </a:p>
          <a:p>
            <a:pPr marL="228600" indent="-228600">
              <a:buAutoNum type="alphaLcParenR"/>
            </a:pPr>
            <a:r>
              <a:rPr lang="en-US" baseline="0" dirty="0" smtClean="0"/>
              <a:t>Inverse: If a student is not a CPA 9</a:t>
            </a:r>
            <a:r>
              <a:rPr lang="en-US" baseline="30000" dirty="0" smtClean="0"/>
              <a:t>th</a:t>
            </a:r>
            <a:r>
              <a:rPr lang="en-US" baseline="0" dirty="0" smtClean="0"/>
              <a:t> Grade student then the student does not wear black socks. (False)</a:t>
            </a:r>
            <a:br>
              <a:rPr lang="en-US" baseline="0" dirty="0" smtClean="0"/>
            </a:br>
            <a:r>
              <a:rPr lang="en-US" baseline="0" dirty="0" smtClean="0"/>
              <a:t>Converse: If a student wears black socks then the student is a CPA 9</a:t>
            </a:r>
            <a:r>
              <a:rPr lang="en-US" baseline="30000" dirty="0" smtClean="0"/>
              <a:t>th</a:t>
            </a:r>
            <a:r>
              <a:rPr lang="en-US" baseline="0" dirty="0" smtClean="0"/>
              <a:t> Grade student. (False)</a:t>
            </a:r>
            <a:br>
              <a:rPr lang="en-US" baseline="0" dirty="0" smtClean="0"/>
            </a:br>
            <a:r>
              <a:rPr lang="en-US" baseline="0" dirty="0" smtClean="0"/>
              <a:t>Contrapositive: If a student does not wear black socks then the student is not a CPA 9</a:t>
            </a:r>
            <a:r>
              <a:rPr lang="en-US" baseline="30000" dirty="0" smtClean="0"/>
              <a:t>th</a:t>
            </a:r>
            <a:r>
              <a:rPr lang="en-US" baseline="0" dirty="0" smtClean="0"/>
              <a:t> Grade student. (False)</a:t>
            </a:r>
          </a:p>
          <a:p>
            <a:pPr marL="0" indent="0">
              <a:buNone/>
            </a:pPr>
            <a:r>
              <a:rPr lang="en-US" baseline="0" dirty="0" smtClean="0"/>
              <a:t>Statement 2: </a:t>
            </a:r>
          </a:p>
          <a:p>
            <a:pPr marL="228600" indent="-228600">
              <a:buAutoNum type="alphaLcParenR"/>
            </a:pPr>
            <a:r>
              <a:rPr lang="en-US" baseline="0" dirty="0" smtClean="0"/>
              <a:t>If a student earns a 95% then the student has an A.</a:t>
            </a:r>
          </a:p>
          <a:p>
            <a:pPr marL="228600" indent="-228600">
              <a:buAutoNum type="alphaLcParenR"/>
            </a:pPr>
            <a:r>
              <a:rPr lang="en-US" baseline="0" dirty="0" smtClean="0"/>
              <a:t>True.</a:t>
            </a:r>
          </a:p>
          <a:p>
            <a:pPr marL="228600" indent="-228600">
              <a:buAutoNum type="alphaLcParenR"/>
            </a:pPr>
            <a:r>
              <a:rPr lang="en-US" baseline="0" dirty="0" smtClean="0"/>
              <a:t>Inverse: If a student does not earn 95% then the student does not have an A. (False)</a:t>
            </a:r>
            <a:br>
              <a:rPr lang="en-US" baseline="0" dirty="0" smtClean="0"/>
            </a:br>
            <a:r>
              <a:rPr lang="en-US" baseline="0" dirty="0" smtClean="0"/>
              <a:t>Converse: If a student has an A then the student earns 95%. (False)</a:t>
            </a:r>
            <a:br>
              <a:rPr lang="en-US" baseline="0" dirty="0" smtClean="0"/>
            </a:br>
            <a:r>
              <a:rPr lang="en-US" baseline="0" dirty="0" smtClean="0"/>
              <a:t>Contrapositive: If a student does not have an A then the student does not earn 95%. (True)</a:t>
            </a:r>
          </a:p>
          <a:p>
            <a:pPr marL="0" indent="0">
              <a:buNone/>
            </a:pPr>
            <a:r>
              <a:rPr lang="en-US" baseline="0" dirty="0" smtClean="0"/>
              <a:t>Statement 3:</a:t>
            </a:r>
          </a:p>
          <a:p>
            <a:pPr marL="228600" indent="-228600">
              <a:buAutoNum type="alphaLcParenR"/>
            </a:pPr>
            <a:r>
              <a:rPr lang="en-US" baseline="0" dirty="0" smtClean="0"/>
              <a:t>If it is a line then it contains at least two rays.</a:t>
            </a:r>
          </a:p>
          <a:p>
            <a:pPr marL="228600" indent="-228600">
              <a:buAutoNum type="alphaLcParenR"/>
            </a:pPr>
            <a:r>
              <a:rPr lang="en-US" baseline="0" dirty="0" smtClean="0"/>
              <a:t>True.</a:t>
            </a:r>
          </a:p>
          <a:p>
            <a:pPr marL="228600" indent="-228600">
              <a:buAutoNum type="alphaLcParenR"/>
            </a:pPr>
            <a:r>
              <a:rPr lang="en-US" baseline="0" dirty="0" smtClean="0"/>
              <a:t>Inverse: If it is not a line then it does not contain at least two rays. (False)</a:t>
            </a:r>
            <a:br>
              <a:rPr lang="en-US" baseline="0" dirty="0" smtClean="0"/>
            </a:br>
            <a:r>
              <a:rPr lang="en-US" baseline="0" dirty="0" smtClean="0"/>
              <a:t>Converse: If it contains at least two rays then it is a line.  (False)</a:t>
            </a:r>
            <a:br>
              <a:rPr lang="en-US" baseline="0" dirty="0" smtClean="0"/>
            </a:br>
            <a:r>
              <a:rPr lang="en-US" baseline="0" dirty="0" smtClean="0"/>
              <a:t>Contrapositive: If it does not contain at least two rays then it is not a line. (True)</a:t>
            </a:r>
          </a:p>
          <a:p>
            <a:pPr marL="0" indent="0">
              <a:buNone/>
            </a:pPr>
            <a:r>
              <a:rPr lang="en-US" baseline="0" dirty="0" smtClean="0"/>
              <a:t>Statement 4:</a:t>
            </a:r>
          </a:p>
          <a:p>
            <a:pPr marL="228600" indent="-228600">
              <a:buAutoNum type="alphaLcParenR"/>
            </a:pPr>
            <a:r>
              <a:rPr lang="en-US" baseline="0" dirty="0" smtClean="0"/>
              <a:t>If </a:t>
            </a:r>
            <a:r>
              <a:rPr lang="en-US" i="1" baseline="0" dirty="0" smtClean="0"/>
              <a:t>x</a:t>
            </a:r>
            <a:r>
              <a:rPr lang="en-US" i="0" baseline="0" dirty="0" smtClean="0"/>
              <a:t> is an integer less than 4, then </a:t>
            </a:r>
            <a:r>
              <a:rPr lang="en-US" i="1" baseline="0" dirty="0" smtClean="0"/>
              <a:t>x</a:t>
            </a:r>
            <a:r>
              <a:rPr lang="en-US" i="0" baseline="0" dirty="0" smtClean="0"/>
              <a:t> is an integer.</a:t>
            </a:r>
          </a:p>
          <a:p>
            <a:pPr marL="228600" indent="-228600">
              <a:buAutoNum type="alphaLcParenR"/>
            </a:pPr>
            <a:r>
              <a:rPr lang="en-US" baseline="0" dirty="0" smtClean="0"/>
              <a:t>True</a:t>
            </a:r>
          </a:p>
          <a:p>
            <a:pPr marL="228600" indent="-228600">
              <a:buAutoNum type="alphaLcParenR"/>
            </a:pPr>
            <a:r>
              <a:rPr lang="en-US" baseline="0" dirty="0" smtClean="0"/>
              <a:t>Inverse: If </a:t>
            </a:r>
            <a:r>
              <a:rPr lang="en-US" i="1" baseline="0" dirty="0" smtClean="0"/>
              <a:t>x</a:t>
            </a:r>
            <a:r>
              <a:rPr lang="en-US" i="0" baseline="0" dirty="0" smtClean="0"/>
              <a:t> is not an integer less than 4, then </a:t>
            </a:r>
            <a:r>
              <a:rPr lang="en-US" i="1" baseline="0" dirty="0" smtClean="0"/>
              <a:t>x</a:t>
            </a:r>
            <a:r>
              <a:rPr lang="en-US" i="0" baseline="0" dirty="0" smtClean="0"/>
              <a:t> is not an integer. (False)</a:t>
            </a:r>
            <a:br>
              <a:rPr lang="en-US" i="0" baseline="0" dirty="0" smtClean="0"/>
            </a:br>
            <a:r>
              <a:rPr lang="en-US" i="0" baseline="0" dirty="0" smtClean="0"/>
              <a:t>Converse: If </a:t>
            </a:r>
            <a:r>
              <a:rPr lang="en-US" i="1" baseline="0" dirty="0" smtClean="0"/>
              <a:t>x</a:t>
            </a:r>
            <a:r>
              <a:rPr lang="en-US" i="0" baseline="0" dirty="0" smtClean="0"/>
              <a:t> is an integer, then </a:t>
            </a:r>
            <a:r>
              <a:rPr lang="en-US" i="1" baseline="0" dirty="0" smtClean="0"/>
              <a:t>x</a:t>
            </a:r>
            <a:r>
              <a:rPr lang="en-US" i="0" baseline="0" dirty="0" smtClean="0"/>
              <a:t> is an integer less than 4. (False)</a:t>
            </a:r>
            <a:br>
              <a:rPr lang="en-US" i="0" baseline="0" dirty="0" smtClean="0"/>
            </a:br>
            <a:r>
              <a:rPr lang="en-US" i="0" baseline="0" dirty="0" smtClean="0"/>
              <a:t>Contrapositive:  If </a:t>
            </a:r>
            <a:r>
              <a:rPr lang="en-US" i="1" baseline="0" dirty="0" smtClean="0"/>
              <a:t>x</a:t>
            </a:r>
            <a:r>
              <a:rPr lang="en-US" i="0" baseline="0" dirty="0" smtClean="0"/>
              <a:t> is not an integer, then </a:t>
            </a:r>
            <a:r>
              <a:rPr lang="en-US" i="1" baseline="0" dirty="0" smtClean="0"/>
              <a:t>x</a:t>
            </a:r>
            <a:r>
              <a:rPr lang="en-US" i="0" baseline="0" dirty="0" smtClean="0"/>
              <a:t> is not an integer less than 4. (True)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402069-D06E-4138-B39F-F3F8754CF91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9459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B865A-14DC-4D87-8919-4CF89469E020}" type="datetimeFigureOut">
              <a:rPr lang="en-US" smtClean="0"/>
              <a:t>8/21/2012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10502CF7-3C9C-4A5C-A5F0-B19FD141A1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B865A-14DC-4D87-8919-4CF89469E020}" type="datetimeFigureOut">
              <a:rPr lang="en-US" smtClean="0"/>
              <a:t>8/21/2012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2CF7-3C9C-4A5C-A5F0-B19FD141A1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B865A-14DC-4D87-8919-4CF89469E020}" type="datetimeFigureOut">
              <a:rPr lang="en-US" smtClean="0"/>
              <a:t>8/21/2012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2CF7-3C9C-4A5C-A5F0-B19FD141A1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B865A-14DC-4D87-8919-4CF89469E020}" type="datetimeFigureOut">
              <a:rPr lang="en-US" smtClean="0"/>
              <a:t>8/21/2012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10502CF7-3C9C-4A5C-A5F0-B19FD141A1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B865A-14DC-4D87-8919-4CF89469E020}" type="datetimeFigureOut">
              <a:rPr lang="en-US" smtClean="0"/>
              <a:t>8/21/2012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2CF7-3C9C-4A5C-A5F0-B19FD141A1D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B865A-14DC-4D87-8919-4CF89469E020}" type="datetimeFigureOut">
              <a:rPr lang="en-US" smtClean="0"/>
              <a:t>8/21/2012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2CF7-3C9C-4A5C-A5F0-B19FD141A1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B865A-14DC-4D87-8919-4CF89469E020}" type="datetimeFigureOut">
              <a:rPr lang="en-US" smtClean="0"/>
              <a:t>8/21/2012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10502CF7-3C9C-4A5C-A5F0-B19FD141A1D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B865A-14DC-4D87-8919-4CF89469E020}" type="datetimeFigureOut">
              <a:rPr lang="en-US" smtClean="0"/>
              <a:t>8/21/2012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2CF7-3C9C-4A5C-A5F0-B19FD141A1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B865A-14DC-4D87-8919-4CF89469E020}" type="datetimeFigureOut">
              <a:rPr lang="en-US" smtClean="0"/>
              <a:t>8/21/2012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2CF7-3C9C-4A5C-A5F0-B19FD141A1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B865A-14DC-4D87-8919-4CF89469E020}" type="datetimeFigureOut">
              <a:rPr lang="en-US" smtClean="0"/>
              <a:t>8/21/2012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2CF7-3C9C-4A5C-A5F0-B19FD141A1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B865A-14DC-4D87-8919-4CF89469E020}" type="datetimeFigureOut">
              <a:rPr lang="en-US" smtClean="0"/>
              <a:t>8/21/2012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2CF7-3C9C-4A5C-A5F0-B19FD141A1D8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25B865A-14DC-4D87-8919-4CF89469E020}" type="datetimeFigureOut">
              <a:rPr lang="en-US" smtClean="0"/>
              <a:t>8/21/2012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0502CF7-3C9C-4A5C-A5F0-B19FD141A1D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0"/>
            <a:ext cx="7772400" cy="1470025"/>
          </a:xfrm>
        </p:spPr>
        <p:txBody>
          <a:bodyPr/>
          <a:lstStyle/>
          <a:p>
            <a:r>
              <a:rPr lang="en-US" dirty="0" smtClean="0"/>
              <a:t>Tuesday, August 21, 2012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762000" y="1752600"/>
                <a:ext cx="7772400" cy="4572000"/>
              </a:xfrm>
            </p:spPr>
            <p:txBody>
              <a:bodyPr anchor="t">
                <a:normAutofit/>
              </a:bodyPr>
              <a:lstStyle/>
              <a:p>
                <a:r>
                  <a:rPr lang="en-US" dirty="0" smtClean="0"/>
                  <a:t>TISK Problems</a:t>
                </a:r>
              </a:p>
              <a:p>
                <a:pPr marL="514350" indent="-514350" algn="l">
                  <a:buAutoNum type="arabicPeriod"/>
                </a:pPr>
                <a:r>
                  <a:rPr lang="en-US" dirty="0" smtClean="0"/>
                  <a:t>Simplify: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0" smtClean="0">
                            <a:latin typeface="Cambria Math"/>
                          </a:rPr>
                          <m:t>15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0" smtClean="0">
                                <a:latin typeface="Cambria Math"/>
                              </a:rPr>
                              <m:t>3</m:t>
                            </m:r>
                          </m:e>
                        </m:rad>
                      </m:den>
                    </m:f>
                  </m:oMath>
                </a14:m>
                <a:endParaRPr lang="en-US" dirty="0" smtClean="0"/>
              </a:p>
              <a:p>
                <a:pPr marL="514350" indent="-514350" algn="l">
                  <a:buAutoNum type="arabicPeriod"/>
                </a:pPr>
                <a:r>
                  <a:rPr lang="en-US" dirty="0" smtClean="0"/>
                  <a:t>Evaluate: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sz="4000" b="0" i="1" smtClean="0"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en-US" sz="4000" i="1" smtClean="0">
                        <a:latin typeface="Cambria Math"/>
                        <a:ea typeface="Cambria Math"/>
                      </a:rPr>
                      <m:t>÷</m:t>
                    </m:r>
                    <m:f>
                      <m:fPr>
                        <m:ctrlPr>
                          <a:rPr lang="en-US" sz="400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/>
                            <a:ea typeface="Cambria Math"/>
                          </a:rPr>
                          <m:t>4</m:t>
                        </m:r>
                      </m:num>
                      <m:den>
                        <m:r>
                          <a:rPr lang="en-US" sz="4000" b="0" i="1" smtClean="0">
                            <a:latin typeface="Cambria Math"/>
                            <a:ea typeface="Cambria Math"/>
                          </a:rPr>
                          <m:t>9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marL="514350" indent="-514350" algn="l">
                  <a:buAutoNum type="arabicPeriod"/>
                </a:pPr>
                <a:r>
                  <a:rPr lang="en-US" dirty="0" smtClean="0"/>
                  <a:t>Simplify: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3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/>
                          </a:rPr>
                          <m:t>90</m:t>
                        </m:r>
                      </m:e>
                    </m:rad>
                    <m:r>
                      <a:rPr lang="en-US" b="0" i="1" smtClean="0">
                        <a:latin typeface="Cambria Math"/>
                      </a:rPr>
                      <m:t>+6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/>
                          </a:rPr>
                          <m:t>10</m:t>
                        </m:r>
                      </m:e>
                    </m:rad>
                    <m:r>
                      <a:rPr lang="en-US" b="0" i="1" smtClean="0">
                        <a:latin typeface="Cambria Math"/>
                      </a:rPr>
                      <m:t>−2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/>
                          </a:rPr>
                          <m:t>81</m:t>
                        </m:r>
                      </m:e>
                    </m:rad>
                  </m:oMath>
                </a14:m>
                <a:endParaRPr lang="en-US" dirty="0" smtClean="0"/>
              </a:p>
              <a:p>
                <a:pPr algn="l"/>
                <a:endParaRPr lang="en-US" dirty="0" smtClean="0"/>
              </a:p>
              <a:p>
                <a:pPr algn="l"/>
                <a:r>
                  <a:rPr lang="en-US" dirty="0" smtClean="0"/>
                  <a:t>We will have 3 Mental Math Questions today.</a:t>
                </a:r>
              </a:p>
              <a:p>
                <a:pPr algn="l"/>
                <a:endParaRPr lang="en-US" dirty="0"/>
              </a:p>
              <a:p>
                <a:pPr algn="l"/>
                <a:r>
                  <a:rPr lang="en-US" dirty="0" smtClean="0"/>
                  <a:t>Homework: p. 81 #20-40 evens</a:t>
                </a:r>
                <a:endParaRPr lang="en-US" dirty="0"/>
              </a:p>
            </p:txBody>
          </p:sp>
        </mc:Choice>
        <mc:Fallback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762000" y="1752600"/>
                <a:ext cx="7772400" cy="4572000"/>
              </a:xfrm>
              <a:blipFill rotWithShape="1">
                <a:blip r:embed="rId3"/>
                <a:stretch>
                  <a:fillRect l="-1176" t="-9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57785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Truth of Statements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verifying true conditional statements, there are some links!</a:t>
            </a:r>
          </a:p>
          <a:p>
            <a:pPr lvl="1"/>
            <a:r>
              <a:rPr lang="en-US" dirty="0" smtClean="0"/>
              <a:t>If the original statement is true, its contrapositive will also be true.</a:t>
            </a:r>
          </a:p>
          <a:p>
            <a:pPr lvl="1"/>
            <a:r>
              <a:rPr lang="en-US" dirty="0" smtClean="0"/>
              <a:t>If the converse of a statement is true, its inverse will also be true.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2403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Try it out…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9812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For each statement, do the following:</a:t>
            </a:r>
          </a:p>
          <a:p>
            <a:pPr marL="514350" indent="-514350">
              <a:buAutoNum type="alphaLcParenR"/>
            </a:pPr>
            <a:r>
              <a:rPr lang="en-US" dirty="0" smtClean="0"/>
              <a:t>Rewrite as a conditional statement.</a:t>
            </a:r>
          </a:p>
          <a:p>
            <a:pPr marL="514350" indent="-514350">
              <a:buAutoNum type="alphaLcParenR"/>
            </a:pPr>
            <a:r>
              <a:rPr lang="en-US" dirty="0" smtClean="0"/>
              <a:t>Determine if it is true.</a:t>
            </a:r>
          </a:p>
          <a:p>
            <a:pPr marL="514350" indent="-514350">
              <a:buAutoNum type="alphaLcParenR"/>
            </a:pPr>
            <a:r>
              <a:rPr lang="en-US" dirty="0" smtClean="0"/>
              <a:t>Determine which of the other statements (inverse, converse, contrapositive) are also true.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09600" y="3657600"/>
            <a:ext cx="7696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Statement 1: All CPA 9</a:t>
            </a:r>
            <a:r>
              <a:rPr lang="en-US" baseline="30000" dirty="0" smtClean="0"/>
              <a:t>th</a:t>
            </a:r>
            <a:r>
              <a:rPr lang="en-US" dirty="0" smtClean="0"/>
              <a:t> Grade students wear black socks.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09600" y="4419600"/>
            <a:ext cx="7696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Statement 2: A student who earns 95% has an A.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09600" y="5149334"/>
            <a:ext cx="7696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Statement 3: All lines contain at least two rays.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95265" y="5943600"/>
            <a:ext cx="7696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Statement 4: For every integer value of </a:t>
            </a:r>
            <a:r>
              <a:rPr lang="en-US" i="1" dirty="0" smtClean="0"/>
              <a:t>x</a:t>
            </a:r>
            <a:r>
              <a:rPr lang="en-US" dirty="0" smtClean="0"/>
              <a:t> less than 4, </a:t>
            </a:r>
            <a:r>
              <a:rPr lang="en-US" i="1" dirty="0" smtClean="0"/>
              <a:t>x</a:t>
            </a:r>
            <a:r>
              <a:rPr lang="en-US" dirty="0" smtClean="0"/>
              <a:t> is an integer.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221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p. 81 #20-40 evens</a:t>
            </a:r>
          </a:p>
          <a:p>
            <a:pPr lvl="1"/>
            <a:r>
              <a:rPr lang="en-US" dirty="0" smtClean="0"/>
              <a:t>Yes, there is a lot of writing on this assignment.</a:t>
            </a:r>
          </a:p>
          <a:p>
            <a:pPr lvl="1"/>
            <a:r>
              <a:rPr lang="en-US" dirty="0" smtClean="0"/>
              <a:t>If you would prefer to type it, you may do so.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2191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686800" cy="838200"/>
          </a:xfrm>
        </p:spPr>
        <p:txBody>
          <a:bodyPr/>
          <a:lstStyle/>
          <a:p>
            <a:r>
              <a:rPr lang="en-US" dirty="0" smtClean="0"/>
              <a:t>Homework Check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04800" y="990600"/>
                <a:ext cx="4273737" cy="5562600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en-US" sz="2000" dirty="0" smtClean="0"/>
                  <a:t>15) Sample answer: Points </a:t>
                </a:r>
                <a:r>
                  <a:rPr lang="en-US" sz="2000" i="1" dirty="0" smtClean="0"/>
                  <a:t>A</a:t>
                </a:r>
                <a:r>
                  <a:rPr lang="en-US" sz="2000" dirty="0" smtClean="0"/>
                  <a:t>, </a:t>
                </a:r>
                <a:r>
                  <a:rPr lang="en-US" sz="2000" i="1" dirty="0" smtClean="0"/>
                  <a:t>B</a:t>
                </a:r>
                <a:r>
                  <a:rPr lang="en-US" sz="2000" dirty="0" smtClean="0"/>
                  <a:t>, and </a:t>
                </a:r>
                <a:r>
                  <a:rPr lang="en-US" sz="2000" i="1" dirty="0" smtClean="0"/>
                  <a:t>C </a:t>
                </a:r>
                <a:r>
                  <a:rPr lang="en-US" sz="2000" dirty="0" smtClean="0"/>
                  <a:t>do not lie on a line.</a:t>
                </a:r>
              </a:p>
              <a:p>
                <a:pPr marL="0" indent="0">
                  <a:buNone/>
                </a:pPr>
                <a:r>
                  <a:rPr lang="en-US" sz="2000" dirty="0" smtClean="0"/>
                  <a:t>16) </a:t>
                </a:r>
                <a:r>
                  <a:rPr lang="en-US" sz="2000" i="1" dirty="0" smtClean="0"/>
                  <a:t>AB</a:t>
                </a:r>
                <a:r>
                  <a:rPr lang="en-US" sz="2000" dirty="0" smtClean="0"/>
                  <a:t> = </a:t>
                </a:r>
                <a:r>
                  <a:rPr lang="en-US" sz="2000" i="1" dirty="0" smtClean="0"/>
                  <a:t>EF</a:t>
                </a:r>
                <a:endParaRPr lang="en-US" sz="2000" dirty="0" smtClean="0"/>
              </a:p>
              <a:p>
                <a:pPr marL="0" indent="0">
                  <a:buNone/>
                </a:pPr>
                <a:r>
                  <a:rPr lang="en-US" sz="2000" dirty="0" smtClean="0"/>
                  <a:t>17) Sample answer:  </a:t>
                </a:r>
                <a:r>
                  <a:rPr lang="en-US" sz="2000" i="1" dirty="0" smtClean="0"/>
                  <a:t>X</a:t>
                </a:r>
                <a:r>
                  <a:rPr lang="en-US" sz="2000" dirty="0" smtClean="0"/>
                  <a:t>, </a:t>
                </a:r>
                <a:r>
                  <a:rPr lang="en-US" sz="2000" i="1" dirty="0" smtClean="0"/>
                  <a:t>Y</a:t>
                </a:r>
                <a:r>
                  <a:rPr lang="en-US" sz="2000" dirty="0" smtClean="0"/>
                  <a:t>, </a:t>
                </a:r>
                <a:r>
                  <a:rPr lang="en-US" sz="2000" i="1" dirty="0" smtClean="0"/>
                  <a:t>Z</a:t>
                </a:r>
                <a:r>
                  <a:rPr lang="en-US" sz="2000" dirty="0" smtClean="0"/>
                  <a:t>, and </a:t>
                </a:r>
                <a:r>
                  <a:rPr lang="en-US" sz="2000" i="1" dirty="0" smtClean="0"/>
                  <a:t>W</a:t>
                </a:r>
                <a:r>
                  <a:rPr lang="en-US" sz="2000" dirty="0" smtClean="0"/>
                  <a:t> are </a:t>
                </a:r>
                <a:r>
                  <a:rPr lang="en-US" sz="2000" dirty="0" err="1" smtClean="0"/>
                  <a:t>noncollinear</a:t>
                </a:r>
                <a:r>
                  <a:rPr lang="en-US" sz="2000" dirty="0" smtClean="0"/>
                  <a:t>.</a:t>
                </a:r>
              </a:p>
              <a:p>
                <a:pPr marL="0" indent="0">
                  <a:buNone/>
                </a:pPr>
                <a:r>
                  <a:rPr lang="en-US" sz="2000" dirty="0" smtClean="0"/>
                  <a:t>18) Sample answer: </a:t>
                </a:r>
                <a14:m>
                  <m:oMath xmlns:m="http://schemas.openxmlformats.org/officeDocument/2006/math">
                    <m:r>
                      <a:rPr lang="en-US" sz="2000" i="1" smtClean="0"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1</m:t>
                    </m:r>
                  </m:oMath>
                </a14:m>
                <a:r>
                  <a:rPr lang="en-US" sz="2000" dirty="0" smtClean="0"/>
                  <a:t> and </a:t>
                </a:r>
                <a14:m>
                  <m:oMath xmlns:m="http://schemas.openxmlformats.org/officeDocument/2006/math">
                    <m:r>
                      <a:rPr lang="en-US" sz="2000" i="1" smtClean="0"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2</m:t>
                    </m:r>
                  </m:oMath>
                </a14:m>
                <a:r>
                  <a:rPr lang="en-US" sz="2000" dirty="0" smtClean="0"/>
                  <a:t> have a common side and a common vertex.</a:t>
                </a:r>
              </a:p>
              <a:p>
                <a:pPr marL="0" indent="0">
                  <a:buNone/>
                </a:pPr>
                <a:r>
                  <a:rPr lang="en-US" sz="2000" dirty="0" smtClean="0"/>
                  <a:t>19) Sample Answer:  Points </a:t>
                </a:r>
                <a:r>
                  <a:rPr lang="en-US" sz="2000" i="1" dirty="0" smtClean="0"/>
                  <a:t>R</a:t>
                </a:r>
                <a:r>
                  <a:rPr lang="en-US" sz="2000" dirty="0" smtClean="0"/>
                  <a:t>, </a:t>
                </a:r>
                <a:r>
                  <a:rPr lang="en-US" sz="2000" i="1" dirty="0" smtClean="0"/>
                  <a:t>S</a:t>
                </a:r>
                <a:r>
                  <a:rPr lang="en-US" sz="2000" dirty="0" smtClean="0"/>
                  <a:t>, and </a:t>
                </a:r>
                <a:r>
                  <a:rPr lang="en-US" sz="2000" i="1" dirty="0" smtClean="0"/>
                  <a:t>T</a:t>
                </a:r>
                <a:r>
                  <a:rPr lang="en-US" sz="2000" dirty="0" smtClean="0"/>
                  <a:t> are collinear.</a:t>
                </a:r>
              </a:p>
              <a:p>
                <a:pPr marL="0" indent="0">
                  <a:buNone/>
                </a:pPr>
                <a:r>
                  <a:rPr lang="en-US" sz="2000" dirty="0" smtClean="0"/>
                  <a:t>20) </a:t>
                </a:r>
                <a:r>
                  <a:rPr lang="en-US" sz="2000" i="1" dirty="0" smtClean="0"/>
                  <a:t>x</a:t>
                </a:r>
                <a:r>
                  <a:rPr lang="en-US" sz="2000" dirty="0" smtClean="0"/>
                  <a:t> &gt; 5</a:t>
                </a:r>
              </a:p>
              <a:p>
                <a:pPr marL="0" indent="0">
                  <a:buNone/>
                </a:pPr>
                <a:r>
                  <a:rPr lang="en-US" sz="2000" dirty="0" smtClean="0"/>
                  <a:t>23) False.  Counterexample: </a:t>
                </a:r>
              </a:p>
              <a:p>
                <a:pPr marL="0" indent="0">
                  <a:buNone/>
                </a:pPr>
                <a:r>
                  <a:rPr lang="en-US" sz="2000" dirty="0" smtClean="0"/>
                  <a:t>24) true; in any rectangle, the opposite sides have to have the same measures.</a:t>
                </a:r>
              </a:p>
              <a:p>
                <a:pPr marL="0" indent="0">
                  <a:buNone/>
                </a:pPr>
                <a:r>
                  <a:rPr lang="en-US" sz="2000" dirty="0" smtClean="0"/>
                  <a:t>25) false.  Counterexample: </a:t>
                </a:r>
              </a:p>
              <a:p>
                <a:pPr marL="0" indent="0">
                  <a:buNone/>
                </a:pPr>
                <a:r>
                  <a:rPr lang="en-US" sz="2000" dirty="0" smtClean="0"/>
                  <a:t>26) false; counterexample: If </a:t>
                </a:r>
                <a:r>
                  <a:rPr lang="en-US" sz="2000" i="1" dirty="0" smtClean="0"/>
                  <a:t>x</a:t>
                </a:r>
                <a:r>
                  <a:rPr lang="en-US" sz="2000" dirty="0" smtClean="0"/>
                  <a:t> = -2 then –</a:t>
                </a:r>
                <a:r>
                  <a:rPr lang="en-US" sz="2000" i="1" dirty="0" smtClean="0"/>
                  <a:t>x</a:t>
                </a:r>
                <a:r>
                  <a:rPr lang="en-US" sz="2000" dirty="0" smtClean="0"/>
                  <a:t> = -(-2) = 2.</a:t>
                </a:r>
              </a:p>
              <a:p>
                <a:pPr marL="0" indent="0">
                  <a:buNone/>
                </a:pPr>
                <a:endParaRPr lang="en-US" sz="20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4800" y="990600"/>
                <a:ext cx="4273737" cy="5562600"/>
              </a:xfrm>
              <a:blipFill rotWithShape="1">
                <a:blip r:embed="rId2"/>
                <a:stretch>
                  <a:fillRect l="-1427" t="-548" r="-1284" b="-65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8537" y="693994"/>
            <a:ext cx="2171700" cy="144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578537" y="69399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15)</a:t>
            </a:r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6755" y="2289291"/>
            <a:ext cx="2188845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4501666" y="2289291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17)</a:t>
            </a:r>
            <a:endParaRPr lang="en-US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0937" y="3965690"/>
            <a:ext cx="1572044" cy="9165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4419600" y="3962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18)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855302" y="4156393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955645" y="4423961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1130066"/>
            <a:ext cx="2359485" cy="1995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6705600" y="990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19)</a:t>
            </a:r>
            <a:endParaRPr lang="en-US" dirty="0"/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0401" y="3553835"/>
            <a:ext cx="1722282" cy="15744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7095874" y="3599025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23)</a:t>
            </a:r>
            <a:endParaRPr lang="en-US" dirty="0"/>
          </a:p>
        </p:txBody>
      </p:sp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4154" y="5224121"/>
            <a:ext cx="3267075" cy="15969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/>
          <p:cNvSpPr txBox="1"/>
          <p:nvPr/>
        </p:nvSpPr>
        <p:spPr>
          <a:xfrm>
            <a:off x="4732069" y="5236465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25)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9644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§2.2 </a:t>
            </a:r>
            <a:r>
              <a:rPr lang="en-US" dirty="0"/>
              <a:t>Conditional Statements</a:t>
            </a: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596900" y="1633538"/>
            <a:ext cx="7956550" cy="1549400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676275" y="1889125"/>
            <a:ext cx="793432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lnSpc>
                <a:spcPts val="2400"/>
              </a:lnSpc>
            </a:pPr>
            <a:r>
              <a:rPr lang="en-US" b="1">
                <a:solidFill>
                  <a:srgbClr val="010455"/>
                </a:solidFill>
              </a:rPr>
              <a:t>Conditional Statement</a:t>
            </a:r>
            <a:r>
              <a:rPr lang="en-US">
                <a:solidFill>
                  <a:srgbClr val="010455"/>
                </a:solidFill>
              </a:rPr>
              <a:t>: A conditional statement has two parts, a </a:t>
            </a:r>
            <a:r>
              <a:rPr lang="en-US" i="1">
                <a:solidFill>
                  <a:srgbClr val="010455"/>
                </a:solidFill>
              </a:rPr>
              <a:t>hypothesis</a:t>
            </a:r>
            <a:r>
              <a:rPr lang="en-US">
                <a:solidFill>
                  <a:srgbClr val="010455"/>
                </a:solidFill>
              </a:rPr>
              <a:t> and a </a:t>
            </a:r>
            <a:r>
              <a:rPr lang="en-US" i="1">
                <a:solidFill>
                  <a:srgbClr val="010455"/>
                </a:solidFill>
              </a:rPr>
              <a:t>conclusion</a:t>
            </a:r>
            <a:r>
              <a:rPr lang="en-US">
                <a:solidFill>
                  <a:srgbClr val="010455"/>
                </a:solidFill>
              </a:rPr>
              <a:t>. </a:t>
            </a:r>
            <a:br>
              <a:rPr lang="en-US">
                <a:solidFill>
                  <a:srgbClr val="010455"/>
                </a:solidFill>
              </a:rPr>
            </a:br>
            <a:r>
              <a:rPr lang="en-US">
                <a:solidFill>
                  <a:srgbClr val="010455"/>
                </a:solidFill>
              </a:rPr>
              <a:t>I</a:t>
            </a:r>
            <a:r>
              <a:rPr lang="en-US" b="1">
                <a:solidFill>
                  <a:srgbClr val="010455"/>
                </a:solidFill>
              </a:rPr>
              <a:t>f-Then Form</a:t>
            </a:r>
            <a:r>
              <a:rPr lang="en-US">
                <a:solidFill>
                  <a:srgbClr val="010455"/>
                </a:solidFill>
              </a:rPr>
              <a:t>: the “if” part is the </a:t>
            </a:r>
            <a:r>
              <a:rPr lang="en-US" b="1">
                <a:solidFill>
                  <a:srgbClr val="010455"/>
                </a:solidFill>
              </a:rPr>
              <a:t>hypothesis</a:t>
            </a:r>
            <a:r>
              <a:rPr lang="en-US">
                <a:solidFill>
                  <a:srgbClr val="010455"/>
                </a:solidFill>
              </a:rPr>
              <a:t>; the “then” part is the </a:t>
            </a:r>
            <a:r>
              <a:rPr lang="en-US" b="1">
                <a:solidFill>
                  <a:srgbClr val="010455"/>
                </a:solidFill>
              </a:rPr>
              <a:t>conclusion</a:t>
            </a:r>
            <a:r>
              <a:rPr lang="en-US">
                <a:solidFill>
                  <a:srgbClr val="010455"/>
                </a:solidFill>
              </a:rPr>
              <a:t>.</a:t>
            </a:r>
            <a:endParaRPr lang="en-US">
              <a:latin typeface="Times" pitchFamily="18" charset="0"/>
            </a:endParaRP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1754188" y="3497263"/>
            <a:ext cx="269398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>
                <a:latin typeface="Arial" charset="0"/>
              </a:rPr>
              <a:t>If </a:t>
            </a:r>
            <a:r>
              <a:rPr lang="en-US">
                <a:solidFill>
                  <a:srgbClr val="ED181E"/>
                </a:solidFill>
                <a:latin typeface="Arial" charset="0"/>
              </a:rPr>
              <a:t>it is noon in Georgia</a:t>
            </a:r>
            <a:r>
              <a:rPr lang="en-US">
                <a:latin typeface="Arial" charset="0"/>
              </a:rPr>
              <a:t>,</a:t>
            </a: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4113213" y="3509963"/>
            <a:ext cx="31527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>
                <a:latin typeface="Arial" charset="0"/>
              </a:rPr>
              <a:t>then </a:t>
            </a:r>
            <a:r>
              <a:rPr lang="en-US">
                <a:solidFill>
                  <a:srgbClr val="1822CD"/>
                </a:solidFill>
                <a:latin typeface="Arial" charset="0"/>
              </a:rPr>
              <a:t>it is </a:t>
            </a:r>
            <a:r>
              <a:rPr lang="en-US">
                <a:solidFill>
                  <a:srgbClr val="1822CD"/>
                </a:solidFill>
              </a:rPr>
              <a:t>9</a:t>
            </a:r>
            <a:r>
              <a:rPr lang="en-US">
                <a:solidFill>
                  <a:srgbClr val="1822CD"/>
                </a:solidFill>
                <a:latin typeface="Arial" charset="0"/>
              </a:rPr>
              <a:t> </a:t>
            </a:r>
            <a:r>
              <a:rPr lang="en-US" sz="1600">
                <a:solidFill>
                  <a:srgbClr val="1822CD"/>
                </a:solidFill>
                <a:latin typeface="Arial" charset="0"/>
              </a:rPr>
              <a:t>A.M.</a:t>
            </a:r>
            <a:r>
              <a:rPr lang="en-US">
                <a:solidFill>
                  <a:srgbClr val="1822CD"/>
                </a:solidFill>
                <a:latin typeface="Arial" charset="0"/>
              </a:rPr>
              <a:t> in California</a:t>
            </a:r>
            <a:r>
              <a:rPr lang="en-US">
                <a:latin typeface="Arial" charset="0"/>
              </a:rPr>
              <a:t>.</a:t>
            </a:r>
          </a:p>
        </p:txBody>
      </p:sp>
      <p:grpSp>
        <p:nvGrpSpPr>
          <p:cNvPr id="3080" name="Group 8"/>
          <p:cNvGrpSpPr>
            <a:grpSpLocks/>
          </p:cNvGrpSpPr>
          <p:nvPr/>
        </p:nvGrpSpPr>
        <p:grpSpPr bwMode="auto">
          <a:xfrm>
            <a:off x="2049463" y="3844925"/>
            <a:ext cx="2030412" cy="422275"/>
            <a:chOff x="2256" y="1776"/>
            <a:chExt cx="240" cy="192"/>
          </a:xfrm>
        </p:grpSpPr>
        <p:sp>
          <p:nvSpPr>
            <p:cNvPr id="3081" name="Line 9"/>
            <p:cNvSpPr>
              <a:spLocks noChangeShapeType="1"/>
            </p:cNvSpPr>
            <p:nvPr/>
          </p:nvSpPr>
          <p:spPr bwMode="auto">
            <a:xfrm>
              <a:off x="2256" y="1776"/>
              <a:ext cx="0" cy="96"/>
            </a:xfrm>
            <a:prstGeom prst="line">
              <a:avLst/>
            </a:prstGeom>
            <a:noFill/>
            <a:ln w="9525">
              <a:solidFill>
                <a:srgbClr val="ED181E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2" name="Line 10"/>
            <p:cNvSpPr>
              <a:spLocks noChangeShapeType="1"/>
            </p:cNvSpPr>
            <p:nvPr/>
          </p:nvSpPr>
          <p:spPr bwMode="auto">
            <a:xfrm>
              <a:off x="2496" y="1776"/>
              <a:ext cx="0" cy="96"/>
            </a:xfrm>
            <a:prstGeom prst="line">
              <a:avLst/>
            </a:prstGeom>
            <a:noFill/>
            <a:ln w="9525">
              <a:solidFill>
                <a:srgbClr val="ED181E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3" name="Line 11"/>
            <p:cNvSpPr>
              <a:spLocks noChangeShapeType="1"/>
            </p:cNvSpPr>
            <p:nvPr/>
          </p:nvSpPr>
          <p:spPr bwMode="auto">
            <a:xfrm>
              <a:off x="2256" y="1872"/>
              <a:ext cx="240" cy="0"/>
            </a:xfrm>
            <a:prstGeom prst="line">
              <a:avLst/>
            </a:prstGeom>
            <a:noFill/>
            <a:ln w="9525">
              <a:solidFill>
                <a:srgbClr val="ED181E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4" name="Line 12"/>
            <p:cNvSpPr>
              <a:spLocks noChangeShapeType="1"/>
            </p:cNvSpPr>
            <p:nvPr/>
          </p:nvSpPr>
          <p:spPr bwMode="auto">
            <a:xfrm>
              <a:off x="2366" y="1872"/>
              <a:ext cx="0" cy="96"/>
            </a:xfrm>
            <a:prstGeom prst="line">
              <a:avLst/>
            </a:prstGeom>
            <a:noFill/>
            <a:ln w="9525">
              <a:solidFill>
                <a:srgbClr val="ED181E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085" name="Group 13"/>
          <p:cNvGrpSpPr>
            <a:grpSpLocks/>
          </p:cNvGrpSpPr>
          <p:nvPr/>
        </p:nvGrpSpPr>
        <p:grpSpPr bwMode="auto">
          <a:xfrm>
            <a:off x="4756150" y="3840163"/>
            <a:ext cx="2233613" cy="411162"/>
            <a:chOff x="1782" y="1824"/>
            <a:chExt cx="480" cy="192"/>
          </a:xfrm>
        </p:grpSpPr>
        <p:sp>
          <p:nvSpPr>
            <p:cNvPr id="3086" name="Line 14"/>
            <p:cNvSpPr>
              <a:spLocks noChangeShapeType="1"/>
            </p:cNvSpPr>
            <p:nvPr/>
          </p:nvSpPr>
          <p:spPr bwMode="auto">
            <a:xfrm>
              <a:off x="1782" y="1824"/>
              <a:ext cx="0" cy="96"/>
            </a:xfrm>
            <a:prstGeom prst="line">
              <a:avLst/>
            </a:prstGeom>
            <a:noFill/>
            <a:ln w="9525">
              <a:solidFill>
                <a:srgbClr val="1822C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7" name="Line 15"/>
            <p:cNvSpPr>
              <a:spLocks noChangeShapeType="1"/>
            </p:cNvSpPr>
            <p:nvPr/>
          </p:nvSpPr>
          <p:spPr bwMode="auto">
            <a:xfrm>
              <a:off x="2262" y="1824"/>
              <a:ext cx="0" cy="96"/>
            </a:xfrm>
            <a:prstGeom prst="line">
              <a:avLst/>
            </a:prstGeom>
            <a:noFill/>
            <a:ln w="9525">
              <a:solidFill>
                <a:srgbClr val="1822C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8" name="Line 16"/>
            <p:cNvSpPr>
              <a:spLocks noChangeShapeType="1"/>
            </p:cNvSpPr>
            <p:nvPr/>
          </p:nvSpPr>
          <p:spPr bwMode="auto">
            <a:xfrm>
              <a:off x="1782" y="1920"/>
              <a:ext cx="480" cy="0"/>
            </a:xfrm>
            <a:prstGeom prst="line">
              <a:avLst/>
            </a:prstGeom>
            <a:noFill/>
            <a:ln w="9525">
              <a:solidFill>
                <a:srgbClr val="1822C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9" name="Line 17"/>
            <p:cNvSpPr>
              <a:spLocks noChangeShapeType="1"/>
            </p:cNvSpPr>
            <p:nvPr/>
          </p:nvSpPr>
          <p:spPr bwMode="auto">
            <a:xfrm>
              <a:off x="2022" y="1920"/>
              <a:ext cx="0" cy="96"/>
            </a:xfrm>
            <a:prstGeom prst="line">
              <a:avLst/>
            </a:prstGeom>
            <a:noFill/>
            <a:ln w="9525">
              <a:solidFill>
                <a:srgbClr val="1822CD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090" name="Text Box 18"/>
          <p:cNvSpPr txBox="1">
            <a:spLocks noChangeArrowheads="1"/>
          </p:cNvSpPr>
          <p:nvPr/>
        </p:nvSpPr>
        <p:spPr bwMode="auto">
          <a:xfrm>
            <a:off x="2344738" y="4349750"/>
            <a:ext cx="1504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>
                <a:solidFill>
                  <a:srgbClr val="ED181E"/>
                </a:solidFill>
                <a:latin typeface="Arial" charset="0"/>
              </a:rPr>
              <a:t>hypothesis</a:t>
            </a:r>
            <a:endParaRPr lang="en-US">
              <a:latin typeface="Arial" charset="0"/>
            </a:endParaRPr>
          </a:p>
        </p:txBody>
      </p:sp>
      <p:sp>
        <p:nvSpPr>
          <p:cNvPr id="3091" name="Text Box 19"/>
          <p:cNvSpPr txBox="1">
            <a:spLocks noChangeArrowheads="1"/>
          </p:cNvSpPr>
          <p:nvPr/>
        </p:nvSpPr>
        <p:spPr bwMode="auto">
          <a:xfrm>
            <a:off x="5260975" y="4335463"/>
            <a:ext cx="15049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>
                <a:solidFill>
                  <a:srgbClr val="1822CD"/>
                </a:solidFill>
                <a:latin typeface="Arial" charset="0"/>
              </a:rPr>
              <a:t>conclusion</a:t>
            </a:r>
            <a:endParaRPr lang="en-US">
              <a:latin typeface="Arial" charset="0"/>
            </a:endParaRPr>
          </a:p>
        </p:txBody>
      </p:sp>
      <p:sp>
        <p:nvSpPr>
          <p:cNvPr id="3092" name="Text Box 20"/>
          <p:cNvSpPr txBox="1">
            <a:spLocks noChangeArrowheads="1"/>
          </p:cNvSpPr>
          <p:nvPr/>
        </p:nvSpPr>
        <p:spPr bwMode="auto">
          <a:xfrm>
            <a:off x="457200" y="5029200"/>
            <a:ext cx="8399463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lnSpc>
                <a:spcPts val="2400"/>
              </a:lnSpc>
            </a:pPr>
            <a:r>
              <a:rPr lang="en-US" dirty="0">
                <a:latin typeface="Arial" charset="0"/>
              </a:rPr>
              <a:t>Conditional statements can be either true or false. </a:t>
            </a:r>
          </a:p>
          <a:p>
            <a:pPr eaLnBrk="0" hangingPunct="0">
              <a:lnSpc>
                <a:spcPts val="2400"/>
              </a:lnSpc>
            </a:pPr>
            <a:r>
              <a:rPr lang="en-US" dirty="0">
                <a:latin typeface="Arial" charset="0"/>
              </a:rPr>
              <a:t>To show that a conditional statement is true, you must prove that for EVERY POSSIBLE case that satisfies the hypothesis, the conclusion is valid. </a:t>
            </a:r>
          </a:p>
          <a:p>
            <a:pPr eaLnBrk="0" hangingPunct="0">
              <a:lnSpc>
                <a:spcPts val="2400"/>
              </a:lnSpc>
            </a:pPr>
            <a:r>
              <a:rPr lang="en-US" dirty="0">
                <a:latin typeface="Arial" charset="0"/>
              </a:rPr>
              <a:t>To prove that a conditional statement is false, a single counterexample where the hypothesis is true but the conclusion is invalid is enough proof.</a:t>
            </a:r>
            <a:endParaRPr lang="en-US" dirty="0">
              <a:latin typeface="Times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75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3" dur="500"/>
                                        <p:tgtEl>
                                          <p:spTgt spid="3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3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5" dur="500"/>
                                        <p:tgtEl>
                                          <p:spTgt spid="3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30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30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30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 animBg="1"/>
      <p:bldP spid="3077" grpId="0" build="p" autoUpdateAnimBg="0" advAuto="1000"/>
      <p:bldP spid="3078" grpId="0" autoUpdateAnimBg="0"/>
      <p:bldP spid="3079" grpId="0" autoUpdateAnimBg="0"/>
      <p:bldP spid="3090" grpId="0" autoUpdateAnimBg="0"/>
      <p:bldP spid="3091" grpId="0" autoUpdateAnimBg="0"/>
      <p:bldP spid="3092" grpId="0" build="p" autoUpdateAnimBg="0" advAuto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/>
              <a:t>Write each of the statements in if-then form.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r>
              <a:rPr lang="en-US" dirty="0"/>
              <a:t>All ducks are soft.</a:t>
            </a:r>
          </a:p>
          <a:p>
            <a:r>
              <a:rPr lang="en-US" dirty="0"/>
              <a:t>The city you visited, Phoenix, is the capital of Arizona.</a:t>
            </a:r>
          </a:p>
          <a:p>
            <a:r>
              <a:rPr lang="en-US" dirty="0"/>
              <a:t>On Tuesdays, </a:t>
            </a:r>
            <a:r>
              <a:rPr lang="en-US" dirty="0" smtClean="0"/>
              <a:t>Ms. McEwen assigns </a:t>
            </a:r>
            <a:r>
              <a:rPr lang="en-US" dirty="0"/>
              <a:t>Science homework.</a:t>
            </a:r>
          </a:p>
        </p:txBody>
      </p:sp>
    </p:spTree>
    <p:extLst>
      <p:ext uri="{BB962C8B-B14F-4D97-AF65-F5344CB8AC3E}">
        <p14:creationId xmlns:p14="http://schemas.microsoft.com/office/powerpoint/2010/main" val="925980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Proving Statements Wrong</a:t>
            </a: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358775" y="1514475"/>
            <a:ext cx="8382000" cy="862013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381000" y="1736725"/>
            <a:ext cx="8305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lnSpc>
                <a:spcPts val="2400"/>
              </a:lnSpc>
            </a:pPr>
            <a:r>
              <a:rPr lang="en-US">
                <a:solidFill>
                  <a:srgbClr val="010455"/>
                </a:solidFill>
                <a:latin typeface="Arial" charset="0"/>
              </a:rPr>
              <a:t>Write a counterexample to show that the following conditional statement is false. </a:t>
            </a:r>
            <a:endParaRPr lang="en-US">
              <a:latin typeface="Times" pitchFamily="18" charset="0"/>
            </a:endParaRPr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auto">
          <a:xfrm>
            <a:off x="444500" y="3544888"/>
            <a:ext cx="1473200" cy="495300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482600" y="3571875"/>
            <a:ext cx="1536700" cy="40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>
                <a:solidFill>
                  <a:srgbClr val="010455"/>
                </a:solidFill>
              </a:rPr>
              <a:t>SOLUTION</a:t>
            </a:r>
            <a:endParaRPr lang="en-US">
              <a:solidFill>
                <a:srgbClr val="0A51A1"/>
              </a:solidFill>
              <a:latin typeface="Helvetica" pitchFamily="34" charset="0"/>
            </a:endParaRPr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304800" y="4419600"/>
            <a:ext cx="426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Arial" charset="0"/>
              </a:rPr>
              <a:t>Think of a case where </a:t>
            </a:r>
            <a:r>
              <a:rPr lang="en-US" sz="2400" b="1" i="1"/>
              <a:t>x</a:t>
            </a:r>
            <a:r>
              <a:rPr lang="en-US" sz="1200"/>
              <a:t> </a:t>
            </a:r>
            <a:r>
              <a:rPr lang="en-US" sz="2400" b="1" baseline="30000"/>
              <a:t>2</a:t>
            </a:r>
            <a:r>
              <a:rPr lang="en-US" sz="2400"/>
              <a:t> = 16</a:t>
            </a:r>
            <a:r>
              <a:rPr lang="en-US" sz="2400">
                <a:latin typeface="Arial" charset="0"/>
              </a:rPr>
              <a:t> </a:t>
            </a:r>
          </a:p>
        </p:txBody>
      </p:sp>
      <p:sp>
        <p:nvSpPr>
          <p:cNvPr id="5130" name="Rectangle 10"/>
          <p:cNvSpPr>
            <a:spLocks noChangeArrowheads="1"/>
          </p:cNvSpPr>
          <p:nvPr/>
        </p:nvSpPr>
        <p:spPr bwMode="auto">
          <a:xfrm>
            <a:off x="4473575" y="4419600"/>
            <a:ext cx="42894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Arial" charset="0"/>
              </a:rPr>
              <a:t>There are 2: </a:t>
            </a:r>
            <a:r>
              <a:rPr lang="en-US" sz="2400" b="1" i="1"/>
              <a:t>x</a:t>
            </a:r>
            <a:r>
              <a:rPr lang="en-US" sz="2400"/>
              <a:t> = –</a:t>
            </a:r>
            <a:r>
              <a:rPr lang="en-US" sz="1200"/>
              <a:t> </a:t>
            </a:r>
            <a:r>
              <a:rPr lang="en-US" sz="2400"/>
              <a:t>4  and  </a:t>
            </a:r>
            <a:r>
              <a:rPr lang="en-US" sz="2400" b="1" i="1"/>
              <a:t>x</a:t>
            </a:r>
            <a:r>
              <a:rPr lang="en-US" sz="2400"/>
              <a:t> = 4</a:t>
            </a:r>
            <a:r>
              <a:rPr lang="en-US" sz="2400">
                <a:latin typeface="Arial" charset="0"/>
              </a:rPr>
              <a:t>. </a:t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533400" y="5119688"/>
            <a:ext cx="76104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>
                <a:latin typeface="Arial" charset="0"/>
              </a:rPr>
              <a:t>However, when </a:t>
            </a:r>
            <a:r>
              <a:rPr lang="en-US" b="1" i="1"/>
              <a:t>x</a:t>
            </a:r>
            <a:r>
              <a:rPr lang="en-US"/>
              <a:t> = – 4</a:t>
            </a:r>
            <a:r>
              <a:rPr lang="en-US">
                <a:latin typeface="Arial" charset="0"/>
              </a:rPr>
              <a:t>, the conclusion is false (if </a:t>
            </a:r>
            <a:r>
              <a:rPr lang="en-US" b="1" i="1"/>
              <a:t>x</a:t>
            </a:r>
            <a:r>
              <a:rPr lang="en-US"/>
              <a:t> = – 4</a:t>
            </a:r>
            <a:r>
              <a:rPr lang="en-US">
                <a:latin typeface="Arial" charset="0"/>
              </a:rPr>
              <a:t> then it can’t = 4). </a:t>
            </a:r>
          </a:p>
        </p:txBody>
      </p:sp>
      <p:sp>
        <p:nvSpPr>
          <p:cNvPr id="5132" name="Rectangle 12"/>
          <p:cNvSpPr>
            <a:spLocks noChangeArrowheads="1"/>
          </p:cNvSpPr>
          <p:nvPr/>
        </p:nvSpPr>
        <p:spPr bwMode="auto">
          <a:xfrm>
            <a:off x="533400" y="5791200"/>
            <a:ext cx="5480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>
                <a:latin typeface="Arial" charset="0"/>
              </a:rPr>
              <a:t>This means the given conditional statement is false. 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547688" y="2974975"/>
            <a:ext cx="22256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Arial" charset="0"/>
              </a:rPr>
              <a:t>If </a:t>
            </a:r>
            <a:r>
              <a:rPr lang="en-US" b="1" i="1">
                <a:cs typeface="Times New Roman" pitchFamily="18" charset="0"/>
              </a:rPr>
              <a:t>x</a:t>
            </a:r>
            <a:r>
              <a:rPr lang="en-US" sz="900" b="1" i="1" baseline="30000">
                <a:cs typeface="Times New Roman" pitchFamily="18" charset="0"/>
              </a:rPr>
              <a:t> </a:t>
            </a:r>
            <a:r>
              <a:rPr lang="en-US" b="1" baseline="30000">
                <a:cs typeface="Times New Roman" pitchFamily="18" charset="0"/>
              </a:rPr>
              <a:t>2</a:t>
            </a:r>
            <a:r>
              <a:rPr lang="en-US">
                <a:cs typeface="Times New Roman" pitchFamily="18" charset="0"/>
              </a:rPr>
              <a:t> = 16</a:t>
            </a:r>
            <a:r>
              <a:rPr lang="en-US">
                <a:latin typeface="Arial" charset="0"/>
              </a:rPr>
              <a:t>, then </a:t>
            </a:r>
            <a:r>
              <a:rPr lang="en-US" b="1" i="1">
                <a:cs typeface="Times New Roman" pitchFamily="18" charset="0"/>
              </a:rPr>
              <a:t>x</a:t>
            </a:r>
            <a:r>
              <a:rPr lang="en-US">
                <a:cs typeface="Times New Roman" pitchFamily="18" charset="0"/>
              </a:rPr>
              <a:t> = 4</a:t>
            </a:r>
            <a:r>
              <a:rPr lang="en-US">
                <a:latin typeface="Arial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15584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 animBg="1"/>
      <p:bldP spid="5125" grpId="0" build="p" autoUpdateAnimBg="0" advAuto="1000"/>
      <p:bldP spid="5127" grpId="0" animBg="1"/>
      <p:bldP spid="5128" grpId="0" autoUpdateAnimBg="0"/>
      <p:bldP spid="5129" grpId="0" autoUpdateAnimBg="0"/>
      <p:bldP spid="5130" grpId="0" autoUpdateAnimBg="0"/>
      <p:bldP spid="5131" grpId="0" autoUpdateAnimBg="0"/>
      <p:bldP spid="5132" grpId="0" autoUpdateAnimBg="0"/>
      <p:bldP spid="513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Notation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195" name="Rectangle 3"/>
              <p:cNvSpPr>
                <a:spLocks noGrp="1" noChangeArrowheads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We will sometimes use the letters </a:t>
                </a:r>
                <a:r>
                  <a:rPr lang="en-US" i="1" dirty="0"/>
                  <a:t>p</a:t>
                </a:r>
                <a:r>
                  <a:rPr lang="en-US" dirty="0"/>
                  <a:t> and </a:t>
                </a:r>
                <a:r>
                  <a:rPr lang="en-US" i="1" dirty="0"/>
                  <a:t>q</a:t>
                </a:r>
                <a:r>
                  <a:rPr lang="en-US" dirty="0"/>
                  <a:t> to stand for hypothesis and conclusion.</a:t>
                </a:r>
              </a:p>
              <a:p>
                <a:r>
                  <a:rPr lang="en-US" dirty="0"/>
                  <a:t>When this is done, the statement can be simplified to</a:t>
                </a:r>
                <a:r>
                  <a:rPr lang="en-US" dirty="0" smtClean="0"/>
                  <a:t>: If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𝑝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⇒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𝑞</m:t>
                    </m:r>
                  </m:oMath>
                </a14:m>
                <a:endParaRPr lang="en-US" dirty="0"/>
              </a:p>
              <a:p>
                <a:r>
                  <a:rPr lang="en-US" dirty="0"/>
                  <a:t>This notation helps us to show other types of statements.</a:t>
                </a:r>
              </a:p>
            </p:txBody>
          </p:sp>
        </mc:Choice>
        <mc:Fallback>
          <p:sp>
            <p:nvSpPr>
              <p:cNvPr id="8195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702" t="-16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57156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4" name="Rectangle 8"/>
          <p:cNvSpPr>
            <a:spLocks noChangeArrowheads="1"/>
          </p:cNvSpPr>
          <p:nvPr/>
        </p:nvSpPr>
        <p:spPr bwMode="auto">
          <a:xfrm>
            <a:off x="762000" y="4419600"/>
            <a:ext cx="2133600" cy="381000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5943600" y="3886200"/>
            <a:ext cx="2438400" cy="457200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2667000" y="3886200"/>
            <a:ext cx="2362200" cy="457200"/>
          </a:xfrm>
          <a:prstGeom prst="rect">
            <a:avLst/>
          </a:prstGeom>
          <a:solidFill>
            <a:srgbClr val="FFC000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Converse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219" name="Rectangle 3"/>
              <p:cNvSpPr>
                <a:spLocks noGrp="1" noChangeArrowheads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 smtClean="0"/>
                  <a:t>A converse is what you get when you flip the hypothesis and conclusion of a statement.</a:t>
                </a:r>
              </a:p>
              <a:p>
                <a:r>
                  <a:rPr lang="en-US" dirty="0"/>
                  <a:t>Statement: </a:t>
                </a:r>
                <a:r>
                  <a:rPr lang="en-US" dirty="0" smtClean="0"/>
                  <a:t>If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C000"/>
                        </a:solidFill>
                        <a:latin typeface="Cambria Math"/>
                      </a:rPr>
                      <m:t>𝑝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⇒</m:t>
                    </m:r>
                    <m:r>
                      <a:rPr lang="en-US" b="0" i="1" smtClean="0">
                        <a:solidFill>
                          <a:srgbClr val="00B050"/>
                        </a:solidFill>
                        <a:latin typeface="Cambria Math"/>
                        <a:ea typeface="Cambria Math"/>
                      </a:rPr>
                      <m:t>𝑞</m:t>
                    </m:r>
                  </m:oMath>
                </a14:m>
                <a:endParaRPr lang="en-US" dirty="0">
                  <a:solidFill>
                    <a:srgbClr val="00B050"/>
                  </a:solidFill>
                </a:endParaRPr>
              </a:p>
              <a:p>
                <a:r>
                  <a:rPr lang="en-US" dirty="0"/>
                  <a:t>Converse: </a:t>
                </a:r>
                <a:r>
                  <a:rPr lang="en-US" dirty="0" smtClean="0"/>
                  <a:t>If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B050"/>
                        </a:solidFill>
                        <a:latin typeface="Cambria Math"/>
                        <a:ea typeface="Cambria Math"/>
                      </a:rPr>
                      <m:t>𝑞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⇒</m:t>
                    </m:r>
                    <m:r>
                      <a:rPr lang="en-US" b="0" i="1" smtClean="0">
                        <a:solidFill>
                          <a:srgbClr val="FFC000"/>
                        </a:solidFill>
                        <a:latin typeface="Cambria Math"/>
                      </a:rPr>
                      <m:t>𝑝</m:t>
                    </m:r>
                  </m:oMath>
                </a14:m>
                <a:endParaRPr lang="en-US" dirty="0">
                  <a:solidFill>
                    <a:srgbClr val="FFC000"/>
                  </a:solidFill>
                </a:endParaRPr>
              </a:p>
              <a:p>
                <a:r>
                  <a:rPr lang="en-US" dirty="0"/>
                  <a:t>Example: If it is Saturday, then Miss W plays video games.</a:t>
                </a:r>
              </a:p>
              <a:p>
                <a:pPr lvl="1"/>
                <a:r>
                  <a:rPr lang="en-US" dirty="0"/>
                  <a:t>Converse: If Miss W plays video games, then it is Saturday.</a:t>
                </a:r>
              </a:p>
            </p:txBody>
          </p:sp>
        </mc:Choice>
        <mc:Fallback>
          <p:sp>
            <p:nvSpPr>
              <p:cNvPr id="9219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702" t="-16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85199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4" grpId="0" animBg="1"/>
      <p:bldP spid="9223" grpId="0" animBg="1"/>
      <p:bldP spid="9222" grpId="0" animBg="1"/>
      <p:bldP spid="9219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838200" y="4572000"/>
            <a:ext cx="2286000" cy="533400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6096000" y="4038600"/>
            <a:ext cx="2362200" cy="533400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2819400" y="4038600"/>
            <a:ext cx="2286000" cy="533400"/>
          </a:xfrm>
          <a:prstGeom prst="rect">
            <a:avLst/>
          </a:prstGeom>
          <a:solidFill>
            <a:srgbClr val="FFC000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Inverse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243" name="Rectangle 3"/>
              <p:cNvSpPr>
                <a:spLocks noGrp="1" noChangeArrowheads="1"/>
              </p:cNvSpPr>
              <p:nvPr>
                <p:ph idx="1"/>
              </p:nvPr>
            </p:nvSpPr>
            <p:spPr>
              <a:xfrm>
                <a:off x="457200" y="1600200"/>
                <a:ext cx="8534400" cy="4525963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en-US" dirty="0" smtClean="0"/>
                  <a:t>An inverse is obtained by </a:t>
                </a:r>
                <a:r>
                  <a:rPr lang="en-US" i="1" dirty="0"/>
                  <a:t>negating</a:t>
                </a:r>
                <a:r>
                  <a:rPr lang="en-US" dirty="0"/>
                  <a:t> the hypothesis and the conclusion of the statement.</a:t>
                </a:r>
              </a:p>
              <a:p>
                <a:r>
                  <a:rPr lang="en-US" dirty="0"/>
                  <a:t>Conditional Statement: </a:t>
                </a:r>
                <a:r>
                  <a:rPr lang="en-US" dirty="0" smtClean="0"/>
                  <a:t>If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C000"/>
                        </a:solidFill>
                        <a:latin typeface="Cambria Math"/>
                      </a:rPr>
                      <m:t>𝑝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⇒</m:t>
                    </m:r>
                    <m:r>
                      <a:rPr lang="en-US" b="0" i="1" smtClean="0">
                        <a:solidFill>
                          <a:srgbClr val="00B050"/>
                        </a:solidFill>
                        <a:latin typeface="Cambria Math"/>
                        <a:ea typeface="Cambria Math"/>
                      </a:rPr>
                      <m:t>𝑞</m:t>
                    </m:r>
                  </m:oMath>
                </a14:m>
                <a:endParaRPr lang="en-US" dirty="0">
                  <a:solidFill>
                    <a:srgbClr val="00B050"/>
                  </a:solidFill>
                </a:endParaRPr>
              </a:p>
              <a:p>
                <a:r>
                  <a:rPr lang="en-US" dirty="0"/>
                  <a:t>Inverse: </a:t>
                </a:r>
                <a:r>
                  <a:rPr lang="en-US" dirty="0" smtClean="0"/>
                  <a:t>If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~</m:t>
                    </m:r>
                    <m:r>
                      <a:rPr lang="en-US" b="0" i="1" smtClean="0">
                        <a:solidFill>
                          <a:srgbClr val="FFC000"/>
                        </a:solidFill>
                        <a:latin typeface="Cambria Math"/>
                      </a:rPr>
                      <m:t>𝑝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⇒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~</m:t>
                    </m:r>
                    <m:r>
                      <a:rPr lang="en-US" b="0" i="1" smtClean="0">
                        <a:solidFill>
                          <a:srgbClr val="00B050"/>
                        </a:solidFill>
                        <a:latin typeface="Cambria Math"/>
                        <a:ea typeface="Cambria Math"/>
                      </a:rPr>
                      <m:t>𝑞</m:t>
                    </m:r>
                  </m:oMath>
                </a14:m>
                <a:endParaRPr lang="en-US" dirty="0">
                  <a:solidFill>
                    <a:srgbClr val="00B050"/>
                  </a:solidFill>
                </a:endParaRPr>
              </a:p>
              <a:p>
                <a:r>
                  <a:rPr lang="en-US" dirty="0"/>
                  <a:t>Example: If it is Saturday, then Miss W plays video games.</a:t>
                </a:r>
              </a:p>
              <a:p>
                <a:pPr lvl="1"/>
                <a:r>
                  <a:rPr lang="en-US" dirty="0"/>
                  <a:t>Inverse: If it is not Saturday, then Miss W does not play video games.</a:t>
                </a:r>
              </a:p>
              <a:p>
                <a:pPr lvl="1"/>
                <a:endParaRPr lang="en-US" dirty="0"/>
              </a:p>
            </p:txBody>
          </p:sp>
        </mc:Choice>
        <mc:Fallback>
          <p:sp>
            <p:nvSpPr>
              <p:cNvPr id="10243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534400" cy="4525963"/>
              </a:xfrm>
              <a:blipFill rotWithShape="1">
                <a:blip r:embed="rId2"/>
                <a:stretch>
                  <a:fillRect l="-714" t="-2695" r="-6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16678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6" grpId="0" animBg="1"/>
      <p:bldP spid="10247" grpId="0" animBg="1"/>
      <p:bldP spid="10248" grpId="0" animBg="1"/>
      <p:bldP spid="1024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Contrapositive</a:t>
            </a: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914400" y="4953000"/>
            <a:ext cx="2133600" cy="381000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6096000" y="4419600"/>
            <a:ext cx="2362200" cy="533400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2819400" y="4419600"/>
            <a:ext cx="2362200" cy="457200"/>
          </a:xfrm>
          <a:prstGeom prst="rect">
            <a:avLst/>
          </a:prstGeom>
          <a:solidFill>
            <a:srgbClr val="FFC000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271" name="Rectangle 7"/>
              <p:cNvSpPr>
                <a:spLocks noChangeArrowheads="1"/>
              </p:cNvSpPr>
              <p:nvPr/>
            </p:nvSpPr>
            <p:spPr bwMode="auto">
              <a:xfrm>
                <a:off x="457200" y="1600200"/>
                <a:ext cx="8229600" cy="452596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342900" indent="-342900">
                  <a:spcBef>
                    <a:spcPct val="20000"/>
                  </a:spcBef>
                  <a:buFontTx/>
                  <a:buChar char="•"/>
                </a:pPr>
                <a:r>
                  <a:rPr lang="en-US" sz="3200" dirty="0" smtClean="0"/>
                  <a:t>A contrapositive is obtained by </a:t>
                </a:r>
                <a:r>
                  <a:rPr lang="en-US" sz="3200" i="1" dirty="0"/>
                  <a:t>negating</a:t>
                </a:r>
                <a:r>
                  <a:rPr lang="en-US" sz="3200" dirty="0"/>
                  <a:t> the hypothesis and the conclusion of the converse.</a:t>
                </a:r>
              </a:p>
              <a:p>
                <a:pPr marL="342900" indent="-342900">
                  <a:spcBef>
                    <a:spcPct val="20000"/>
                  </a:spcBef>
                  <a:buFontTx/>
                  <a:buChar char="•"/>
                </a:pPr>
                <a:r>
                  <a:rPr lang="en-US" sz="3200" dirty="0"/>
                  <a:t>Conditional Statement: </a:t>
                </a:r>
                <a:r>
                  <a:rPr lang="en-US" sz="3200" dirty="0" smtClean="0"/>
                  <a:t>If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FFC000"/>
                        </a:solidFill>
                        <a:latin typeface="Cambria Math"/>
                      </a:rPr>
                      <m:t>𝑝</m:t>
                    </m:r>
                    <m:r>
                      <a:rPr lang="en-US" sz="3200" b="0" i="1" smtClean="0">
                        <a:latin typeface="Cambria Math"/>
                        <a:ea typeface="Cambria Math"/>
                      </a:rPr>
                      <m:t>⇒</m:t>
                    </m:r>
                    <m:r>
                      <a:rPr lang="en-US" sz="3200" b="0" i="1" smtClean="0">
                        <a:solidFill>
                          <a:srgbClr val="00B050"/>
                        </a:solidFill>
                        <a:latin typeface="Cambria Math"/>
                        <a:ea typeface="Cambria Math"/>
                      </a:rPr>
                      <m:t>𝑞</m:t>
                    </m:r>
                  </m:oMath>
                </a14:m>
                <a:endParaRPr lang="en-US" sz="3200" dirty="0">
                  <a:solidFill>
                    <a:srgbClr val="00B050"/>
                  </a:solidFill>
                </a:endParaRPr>
              </a:p>
              <a:p>
                <a:pPr marL="342900" indent="-342900">
                  <a:spcBef>
                    <a:spcPct val="20000"/>
                  </a:spcBef>
                  <a:buFontTx/>
                  <a:buChar char="•"/>
                </a:pPr>
                <a:r>
                  <a:rPr lang="en-US" sz="3200" dirty="0"/>
                  <a:t>Contrapositive: </a:t>
                </a:r>
                <a:r>
                  <a:rPr lang="en-US" sz="3200" dirty="0" smtClean="0"/>
                  <a:t>If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/>
                        <a:ea typeface="Cambria Math"/>
                      </a:rPr>
                      <m:t>~</m:t>
                    </m:r>
                    <m:r>
                      <a:rPr lang="en-US" sz="3200" b="0" i="1" smtClean="0">
                        <a:solidFill>
                          <a:srgbClr val="00B050"/>
                        </a:solidFill>
                        <a:latin typeface="Cambria Math"/>
                        <a:ea typeface="Cambria Math"/>
                      </a:rPr>
                      <m:t>𝑞</m:t>
                    </m:r>
                    <m:r>
                      <a:rPr lang="en-US" sz="3200" b="0" i="1" smtClean="0">
                        <a:latin typeface="Cambria Math"/>
                        <a:ea typeface="Cambria Math"/>
                      </a:rPr>
                      <m:t>⇒</m:t>
                    </m:r>
                    <m:r>
                      <a:rPr lang="en-US" sz="3200" b="0" i="1" smtClean="0">
                        <a:latin typeface="Cambria Math"/>
                        <a:ea typeface="Cambria Math"/>
                      </a:rPr>
                      <m:t>~</m:t>
                    </m:r>
                    <m:r>
                      <a:rPr lang="en-US" sz="3200" b="0" i="1" smtClean="0">
                        <a:solidFill>
                          <a:srgbClr val="FFC000"/>
                        </a:solidFill>
                        <a:latin typeface="Cambria Math"/>
                      </a:rPr>
                      <m:t>𝑝</m:t>
                    </m:r>
                  </m:oMath>
                </a14:m>
                <a:endParaRPr lang="en-US" sz="3200" dirty="0">
                  <a:solidFill>
                    <a:srgbClr val="FFC000"/>
                  </a:solidFill>
                </a:endParaRPr>
              </a:p>
              <a:p>
                <a:pPr marL="342900" indent="-342900">
                  <a:spcBef>
                    <a:spcPct val="20000"/>
                  </a:spcBef>
                  <a:buFontTx/>
                  <a:buChar char="•"/>
                </a:pPr>
                <a:r>
                  <a:rPr lang="en-US" sz="3200" dirty="0"/>
                  <a:t>Example: If it is Saturday, then Miss W plays video games.</a:t>
                </a:r>
              </a:p>
              <a:p>
                <a:pPr marL="742950" lvl="1" indent="-285750">
                  <a:spcBef>
                    <a:spcPct val="20000"/>
                  </a:spcBef>
                  <a:buFontTx/>
                  <a:buChar char="–"/>
                </a:pPr>
                <a:r>
                  <a:rPr lang="en-US" sz="2800" dirty="0"/>
                  <a:t>Contrapositive: If Miss W does not play video games, then it is not Saturday.</a:t>
                </a:r>
              </a:p>
              <a:p>
                <a:pPr marL="742950" lvl="1" indent="-285750">
                  <a:spcBef>
                    <a:spcPct val="20000"/>
                  </a:spcBef>
                  <a:buFontTx/>
                  <a:buChar char="–"/>
                </a:pPr>
                <a:endParaRPr lang="en-US" sz="2800" dirty="0"/>
              </a:p>
            </p:txBody>
          </p:sp>
        </mc:Choice>
        <mc:Fallback>
          <p:sp>
            <p:nvSpPr>
              <p:cNvPr id="11271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7200" y="1600200"/>
                <a:ext cx="8229600" cy="4525963"/>
              </a:xfrm>
              <a:prstGeom prst="rect">
                <a:avLst/>
              </a:prstGeom>
              <a:blipFill rotWithShape="1">
                <a:blip r:embed="rId2"/>
                <a:stretch>
                  <a:fillRect l="-1704" t="-1617" r="-296" b="-8491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99448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2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2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2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2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2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 animBg="1"/>
      <p:bldP spid="11269" grpId="0" animBg="1"/>
      <p:bldP spid="11270" grpId="0" animBg="1"/>
      <p:bldP spid="11271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656</TotalTime>
  <Words>993</Words>
  <Application>Microsoft Office PowerPoint</Application>
  <PresentationFormat>On-screen Show (4:3)</PresentationFormat>
  <Paragraphs>111</Paragraphs>
  <Slides>12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Trek</vt:lpstr>
      <vt:lpstr>Tuesday, August 21, 2012</vt:lpstr>
      <vt:lpstr>Homework Check</vt:lpstr>
      <vt:lpstr>§2.2 Conditional Statements</vt:lpstr>
      <vt:lpstr>Write each of the statements in if-then form.</vt:lpstr>
      <vt:lpstr>Proving Statements Wrong</vt:lpstr>
      <vt:lpstr>Notation</vt:lpstr>
      <vt:lpstr>Converse</vt:lpstr>
      <vt:lpstr>Inverse</vt:lpstr>
      <vt:lpstr>Contrapositive</vt:lpstr>
      <vt:lpstr>Truth of Statements</vt:lpstr>
      <vt:lpstr>Try it out… </vt:lpstr>
      <vt:lpstr>Homework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Tuesday, August 21, 2012</dc:title>
  <dc:creator>Dria</dc:creator>
  <cp:lastModifiedBy>Dria</cp:lastModifiedBy>
  <cp:revision>12</cp:revision>
  <dcterms:created xsi:type="dcterms:W3CDTF">2012-08-21T14:09:41Z</dcterms:created>
  <dcterms:modified xsi:type="dcterms:W3CDTF">2012-08-22T01:06:20Z</dcterms:modified>
</cp:coreProperties>
</file>